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64" r:id="rId3"/>
    <p:sldId id="267" r:id="rId4"/>
    <p:sldId id="258" r:id="rId5"/>
    <p:sldId id="259" r:id="rId6"/>
    <p:sldId id="260" r:id="rId7"/>
  </p:sldIdLst>
  <p:sldSz cx="59436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19"/>
    <p:restoredTop sz="84427"/>
  </p:normalViewPr>
  <p:slideViewPr>
    <p:cSldViewPr snapToGrid="0" snapToObjects="1">
      <p:cViewPr>
        <p:scale>
          <a:sx n="128" d="100"/>
          <a:sy n="128" d="100"/>
        </p:scale>
        <p:origin x="1672" y="-2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E0C94-46D2-EE45-B23A-F3E648AAFB5B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4575" y="1143000"/>
            <a:ext cx="222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F1714-5F30-B04B-88A9-B79D0BFCB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is </a:t>
            </a:r>
            <a:r>
              <a:rPr lang="en-US" dirty="0" err="1" smtClean="0"/>
              <a:t>vecad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endParaRPr lang="en-US" dirty="0" smtClean="0"/>
          </a:p>
          <a:p>
            <a:r>
              <a:rPr lang="en-US" dirty="0" smtClean="0"/>
              <a:t>Middle is zo1/</a:t>
            </a:r>
            <a:r>
              <a:rPr lang="en-US" dirty="0" err="1" smtClean="0"/>
              <a:t>dapi</a:t>
            </a:r>
            <a:r>
              <a:rPr lang="en-US" dirty="0" smtClean="0"/>
              <a:t>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Include iEC monolayer as a control to see how it either helps</a:t>
            </a:r>
            <a:r>
              <a:rPr lang="en-US" baseline="0" dirty="0" smtClean="0"/>
              <a:t> or hinders</a:t>
            </a:r>
            <a:endParaRPr lang="en-US" dirty="0" smtClean="0"/>
          </a:p>
          <a:p>
            <a:r>
              <a:rPr lang="en-US" dirty="0" smtClean="0"/>
              <a:t>Bottom is </a:t>
            </a:r>
            <a:r>
              <a:rPr lang="en-US" dirty="0" err="1" smtClean="0"/>
              <a:t>phalloidin</a:t>
            </a:r>
            <a:r>
              <a:rPr lang="en-US" dirty="0" smtClean="0"/>
              <a:t>/</a:t>
            </a:r>
            <a:r>
              <a:rPr lang="en-US" dirty="0" err="1" smtClean="0"/>
              <a:t>dapi</a:t>
            </a:r>
            <a:r>
              <a:rPr lang="en-US" dirty="0" smtClean="0"/>
              <a:t> (top control, bottom </a:t>
            </a:r>
            <a:r>
              <a:rPr lang="en-US" dirty="0" err="1" smtClean="0"/>
              <a:t>divi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3 separate figures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524C9-D845-984E-BFAA-79D551858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9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1346836"/>
            <a:ext cx="5052060" cy="2865120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322446"/>
            <a:ext cx="4457700" cy="1986914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438150"/>
            <a:ext cx="1281589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438150"/>
            <a:ext cx="37704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2051688"/>
            <a:ext cx="5126355" cy="3423284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5507358"/>
            <a:ext cx="5126355" cy="1800224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/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38152"/>
            <a:ext cx="5126355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2017396"/>
            <a:ext cx="2514421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3006090"/>
            <a:ext cx="251442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2017396"/>
            <a:ext cx="2526804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3006090"/>
            <a:ext cx="252680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1184912"/>
            <a:ext cx="3008948" cy="5848350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1184912"/>
            <a:ext cx="3008948" cy="5848350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438152"/>
            <a:ext cx="512635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2190750"/>
            <a:ext cx="512635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3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7627622"/>
            <a:ext cx="20059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7.png"/><Relationship Id="rId13" Type="http://schemas.openxmlformats.org/officeDocument/2006/relationships/image" Target="../media/image8.jpeg"/><Relationship Id="rId14" Type="http://schemas.microsoft.com/office/2007/relationships/hdphoto" Target="../media/hdphoto4.wdp"/><Relationship Id="rId15" Type="http://schemas.openxmlformats.org/officeDocument/2006/relationships/image" Target="../media/image9.jpeg"/><Relationship Id="rId16" Type="http://schemas.microsoft.com/office/2007/relationships/hdphoto" Target="../media/hdphoto5.wdp"/><Relationship Id="rId17" Type="http://schemas.openxmlformats.org/officeDocument/2006/relationships/image" Target="../media/image10.jpeg"/><Relationship Id="rId18" Type="http://schemas.microsoft.com/office/2007/relationships/hdphoto" Target="../media/hdphoto6.wdp"/><Relationship Id="rId1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microsoft.com/office/2007/relationships/hdphoto" Target="../media/hdphoto1.wdp"/><Relationship Id="rId8" Type="http://schemas.openxmlformats.org/officeDocument/2006/relationships/image" Target="../media/image5.jpeg"/><Relationship Id="rId9" Type="http://schemas.microsoft.com/office/2007/relationships/hdphoto" Target="../media/hdphoto2.wdp"/><Relationship Id="rId10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20" Type="http://schemas.openxmlformats.org/officeDocument/2006/relationships/image" Target="../media/image21.emf"/><Relationship Id="rId21" Type="http://schemas.openxmlformats.org/officeDocument/2006/relationships/image" Target="../media/image22.emf"/><Relationship Id="rId22" Type="http://schemas.openxmlformats.org/officeDocument/2006/relationships/image" Target="../media/image23.emf"/><Relationship Id="rId23" Type="http://schemas.openxmlformats.org/officeDocument/2006/relationships/image" Target="../media/image24.emf"/><Relationship Id="rId24" Type="http://schemas.openxmlformats.org/officeDocument/2006/relationships/image" Target="../media/image25.emf"/><Relationship Id="rId10" Type="http://schemas.microsoft.com/office/2007/relationships/hdphoto" Target="../media/hdphoto10.wdp"/><Relationship Id="rId11" Type="http://schemas.openxmlformats.org/officeDocument/2006/relationships/image" Target="../media/image16.jpeg"/><Relationship Id="rId12" Type="http://schemas.microsoft.com/office/2007/relationships/hdphoto" Target="../media/hdphoto11.wdp"/><Relationship Id="rId13" Type="http://schemas.openxmlformats.org/officeDocument/2006/relationships/image" Target="../media/image17.jpg"/><Relationship Id="rId14" Type="http://schemas.openxmlformats.org/officeDocument/2006/relationships/image" Target="../media/image18.jpeg"/><Relationship Id="rId15" Type="http://schemas.microsoft.com/office/2007/relationships/hdphoto" Target="../media/hdphoto12.wdp"/><Relationship Id="rId16" Type="http://schemas.openxmlformats.org/officeDocument/2006/relationships/image" Target="../media/image19.jpeg"/><Relationship Id="rId17" Type="http://schemas.microsoft.com/office/2007/relationships/hdphoto" Target="../media/hdphoto13.wdp"/><Relationship Id="rId18" Type="http://schemas.openxmlformats.org/officeDocument/2006/relationships/image" Target="../media/image20.jpeg"/><Relationship Id="rId19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eg"/><Relationship Id="rId4" Type="http://schemas.microsoft.com/office/2007/relationships/hdphoto" Target="../media/hdphoto7.wdp"/><Relationship Id="rId5" Type="http://schemas.openxmlformats.org/officeDocument/2006/relationships/image" Target="../media/image13.jpeg"/><Relationship Id="rId6" Type="http://schemas.microsoft.com/office/2007/relationships/hdphoto" Target="../media/hdphoto8.wdp"/><Relationship Id="rId7" Type="http://schemas.openxmlformats.org/officeDocument/2006/relationships/image" Target="../media/image14.jpeg"/><Relationship Id="rId8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1" Type="http://schemas.microsoft.com/office/2007/relationships/hdphoto" Target="../media/hdphoto17.wdp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jpeg"/><Relationship Id="rId15" Type="http://schemas.microsoft.com/office/2007/relationships/hdphoto" Target="../media/hdphoto18.wdp"/><Relationship Id="rId16" Type="http://schemas.openxmlformats.org/officeDocument/2006/relationships/image" Target="../media/image32.jpeg"/><Relationship Id="rId17" Type="http://schemas.microsoft.com/office/2007/relationships/hdphoto" Target="../media/hdphoto19.wdp"/><Relationship Id="rId18" Type="http://schemas.openxmlformats.org/officeDocument/2006/relationships/image" Target="../media/image33.jpeg"/><Relationship Id="rId19" Type="http://schemas.microsoft.com/office/2007/relationships/hdphoto" Target="../media/hdphoto20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6.jpeg"/><Relationship Id="rId7" Type="http://schemas.microsoft.com/office/2007/relationships/hdphoto" Target="../media/hdphoto15.wdp"/><Relationship Id="rId8" Type="http://schemas.openxmlformats.org/officeDocument/2006/relationships/image" Target="../media/image27.jpeg"/><Relationship Id="rId9" Type="http://schemas.microsoft.com/office/2007/relationships/hdphoto" Target="../media/hdphoto16.wdp"/><Relationship Id="rId10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emf"/><Relationship Id="rId12" Type="http://schemas.openxmlformats.org/officeDocument/2006/relationships/image" Target="../media/image44.emf"/><Relationship Id="rId13" Type="http://schemas.openxmlformats.org/officeDocument/2006/relationships/image" Target="../media/image45.emf"/><Relationship Id="rId14" Type="http://schemas.openxmlformats.org/officeDocument/2006/relationships/image" Target="../media/image46.emf"/><Relationship Id="rId15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jpeg"/><Relationship Id="rId8" Type="http://schemas.openxmlformats.org/officeDocument/2006/relationships/image" Target="../media/image40.jpeg"/><Relationship Id="rId9" Type="http://schemas.openxmlformats.org/officeDocument/2006/relationships/image" Target="../media/image41.jpeg"/><Relationship Id="rId10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jpeg"/><Relationship Id="rId20" Type="http://schemas.microsoft.com/office/2007/relationships/hdphoto" Target="../media/hdphoto29.wdp"/><Relationship Id="rId21" Type="http://schemas.openxmlformats.org/officeDocument/2006/relationships/image" Target="../media/image57.jpeg"/><Relationship Id="rId22" Type="http://schemas.microsoft.com/office/2007/relationships/hdphoto" Target="../media/hdphoto30.wdp"/><Relationship Id="rId23" Type="http://schemas.openxmlformats.org/officeDocument/2006/relationships/image" Target="../media/image58.jpeg"/><Relationship Id="rId24" Type="http://schemas.microsoft.com/office/2007/relationships/hdphoto" Target="../media/hdphoto31.wdp"/><Relationship Id="rId25" Type="http://schemas.openxmlformats.org/officeDocument/2006/relationships/image" Target="../media/image59.jpeg"/><Relationship Id="rId26" Type="http://schemas.microsoft.com/office/2007/relationships/hdphoto" Target="../media/hdphoto32.wdp"/><Relationship Id="rId27" Type="http://schemas.openxmlformats.org/officeDocument/2006/relationships/image" Target="../media/image60.png"/><Relationship Id="rId10" Type="http://schemas.microsoft.com/office/2007/relationships/hdphoto" Target="../media/hdphoto24.wdp"/><Relationship Id="rId11" Type="http://schemas.openxmlformats.org/officeDocument/2006/relationships/image" Target="../media/image52.jpeg"/><Relationship Id="rId12" Type="http://schemas.microsoft.com/office/2007/relationships/hdphoto" Target="../media/hdphoto25.wdp"/><Relationship Id="rId13" Type="http://schemas.openxmlformats.org/officeDocument/2006/relationships/image" Target="../media/image53.jpeg"/><Relationship Id="rId14" Type="http://schemas.microsoft.com/office/2007/relationships/hdphoto" Target="../media/hdphoto26.wdp"/><Relationship Id="rId15" Type="http://schemas.openxmlformats.org/officeDocument/2006/relationships/image" Target="../media/image54.jpeg"/><Relationship Id="rId16" Type="http://schemas.microsoft.com/office/2007/relationships/hdphoto" Target="../media/hdphoto27.wdp"/><Relationship Id="rId17" Type="http://schemas.openxmlformats.org/officeDocument/2006/relationships/image" Target="../media/image55.jpeg"/><Relationship Id="rId18" Type="http://schemas.microsoft.com/office/2007/relationships/hdphoto" Target="../media/hdphoto28.wdp"/><Relationship Id="rId19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jpeg"/><Relationship Id="rId4" Type="http://schemas.microsoft.com/office/2007/relationships/hdphoto" Target="../media/hdphoto21.wdp"/><Relationship Id="rId5" Type="http://schemas.openxmlformats.org/officeDocument/2006/relationships/image" Target="../media/image49.jpeg"/><Relationship Id="rId6" Type="http://schemas.microsoft.com/office/2007/relationships/hdphoto" Target="../media/hdphoto22.wdp"/><Relationship Id="rId7" Type="http://schemas.openxmlformats.org/officeDocument/2006/relationships/image" Target="../media/image50.jpeg"/><Relationship Id="rId8" Type="http://schemas.microsoft.com/office/2007/relationships/hdphoto" Target="../media/hdphoto23.wdp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20" Type="http://schemas.microsoft.com/office/2007/relationships/hdphoto" Target="../media/hdphoto38.wdp"/><Relationship Id="rId21" Type="http://schemas.openxmlformats.org/officeDocument/2006/relationships/image" Target="../media/image67.png"/><Relationship Id="rId10" Type="http://schemas.microsoft.com/office/2007/relationships/hdphoto" Target="../media/hdphoto36.wdp"/><Relationship Id="rId11" Type="http://schemas.openxmlformats.org/officeDocument/2006/relationships/image" Target="../media/image51.jpeg"/><Relationship Id="rId12" Type="http://schemas.microsoft.com/office/2007/relationships/hdphoto" Target="../media/hdphoto24.wdp"/><Relationship Id="rId13" Type="http://schemas.openxmlformats.org/officeDocument/2006/relationships/image" Target="../media/image55.jpeg"/><Relationship Id="rId14" Type="http://schemas.microsoft.com/office/2007/relationships/hdphoto" Target="../media/hdphoto28.wdp"/><Relationship Id="rId15" Type="http://schemas.openxmlformats.org/officeDocument/2006/relationships/image" Target="../media/image65.jpeg"/><Relationship Id="rId16" Type="http://schemas.microsoft.com/office/2007/relationships/hdphoto" Target="../media/hdphoto37.wdp"/><Relationship Id="rId17" Type="http://schemas.openxmlformats.org/officeDocument/2006/relationships/image" Target="../media/image58.jpeg"/><Relationship Id="rId18" Type="http://schemas.microsoft.com/office/2007/relationships/hdphoto" Target="../media/hdphoto31.wdp"/><Relationship Id="rId19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jpeg"/><Relationship Id="rId4" Type="http://schemas.microsoft.com/office/2007/relationships/hdphoto" Target="../media/hdphoto33.wdp"/><Relationship Id="rId5" Type="http://schemas.openxmlformats.org/officeDocument/2006/relationships/image" Target="../media/image62.jpeg"/><Relationship Id="rId6" Type="http://schemas.microsoft.com/office/2007/relationships/hdphoto" Target="../media/hdphoto34.wdp"/><Relationship Id="rId7" Type="http://schemas.openxmlformats.org/officeDocument/2006/relationships/image" Target="../media/image63.jpeg"/><Relationship Id="rId8" Type="http://schemas.microsoft.com/office/2007/relationships/hdphoto" Target="../media/hdphoto3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8706" y="3300371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1.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8706" y="68842"/>
            <a:ext cx="4236740" cy="1319566"/>
            <a:chOff x="-8706" y="68842"/>
            <a:chExt cx="4236740" cy="1319566"/>
          </a:xfrm>
        </p:grpSpPr>
        <p:sp>
          <p:nvSpPr>
            <p:cNvPr id="49" name="TextBox 48"/>
            <p:cNvSpPr txBox="1"/>
            <p:nvPr/>
          </p:nvSpPr>
          <p:spPr>
            <a:xfrm>
              <a:off x="-1" y="73551"/>
              <a:ext cx="1362895" cy="286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23864" y="7591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56434" y="68842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434" y="352910"/>
              <a:ext cx="1371600" cy="102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864" y="359708"/>
              <a:ext cx="1371600" cy="1028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59708"/>
              <a:ext cx="1371600" cy="10287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-79818" y="-74223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77968" y="1394207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12153" r="4455" b="10265"/>
          <a:stretch/>
        </p:blipFill>
        <p:spPr>
          <a:xfrm>
            <a:off x="14689" y="1623080"/>
            <a:ext cx="3657600" cy="166124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-6925" y="3909468"/>
            <a:ext cx="4186833" cy="1311888"/>
            <a:chOff x="0" y="258284"/>
            <a:chExt cx="4186833" cy="1311888"/>
          </a:xfrm>
        </p:grpSpPr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0" y="542620"/>
              <a:ext cx="4186833" cy="1027552"/>
              <a:chOff x="4741" y="243726"/>
              <a:chExt cx="4021787" cy="98596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colorTemperature colorTemp="47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453" y="245325"/>
                <a:ext cx="1317532" cy="98436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53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1" y="243726"/>
                <a:ext cx="1317532" cy="984364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8996" y="243727"/>
                <a:ext cx="1317532" cy="984363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21787" y="262994"/>
              <a:ext cx="1348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5672" y="265353"/>
              <a:ext cx="1343942" cy="27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91343" y="258284"/>
              <a:ext cx="1395487" cy="28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-86743" y="3759842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84893" y="5228272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7380" r="3251" b="3977"/>
          <a:stretch/>
        </p:blipFill>
        <p:spPr>
          <a:xfrm>
            <a:off x="14689" y="5464943"/>
            <a:ext cx="3657600" cy="175921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1" y="7798713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2.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68" y="0"/>
            <a:ext cx="4202459" cy="3413637"/>
            <a:chOff x="136476" y="1231150"/>
            <a:chExt cx="4015132" cy="3261476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36476" y="1467239"/>
              <a:ext cx="4015132" cy="3025387"/>
              <a:chOff x="-1228526" y="2286018"/>
              <a:chExt cx="7547932" cy="5687334"/>
            </a:xfrm>
          </p:grpSpPr>
          <p:pic>
            <p:nvPicPr>
              <p:cNvPr id="9" name="Picture 8"/>
              <p:cNvPicPr>
                <a:picLocks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7885" y="2291704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8526" y="6121472"/>
                <a:ext cx="2463495" cy="183941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3177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579" y="2291727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261" y="6133326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651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0458" y="2286018"/>
                <a:ext cx="2463493" cy="183941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62" y="6133940"/>
                <a:ext cx="2463493" cy="183941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909" y="4196963"/>
                <a:ext cx="2463497" cy="183941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44418" y="1235649"/>
              <a:ext cx="1296786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90568" y="1237904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44319" y="1231150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74817" y="3418438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" y="3918165"/>
            <a:ext cx="5941483" cy="2837915"/>
            <a:chOff x="1" y="3918165"/>
            <a:chExt cx="5941483" cy="283791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647" b="16231"/>
            <a:stretch/>
          </p:blipFill>
          <p:spPr>
            <a:xfrm>
              <a:off x="1" y="3918195"/>
              <a:ext cx="1879661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27"/>
            <a:stretch/>
          </p:blipFill>
          <p:spPr>
            <a:xfrm>
              <a:off x="1978276" y="3918195"/>
              <a:ext cx="1931058" cy="13716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1978276" y="5358665"/>
              <a:ext cx="1953086" cy="1371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83"/>
            <a:stretch/>
          </p:blipFill>
          <p:spPr>
            <a:xfrm>
              <a:off x="9281" y="5384480"/>
              <a:ext cx="1935651" cy="1371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4061823" y="3918165"/>
              <a:ext cx="1879661" cy="1371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67" t="14962" b="57415"/>
            <a:stretch/>
          </p:blipFill>
          <p:spPr>
            <a:xfrm>
              <a:off x="4007949" y="5358809"/>
              <a:ext cx="694169" cy="54864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9281" y="7786562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4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6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8706" y="3300371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5.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79818" y="-74223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77968" y="1394207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4557" y="3914178"/>
            <a:ext cx="4245687" cy="289372"/>
            <a:chOff x="71482" y="262994"/>
            <a:chExt cx="4245687" cy="289372"/>
          </a:xfrm>
        </p:grpSpPr>
        <p:sp>
          <p:nvSpPr>
            <p:cNvPr id="23" name="TextBox 22"/>
            <p:cNvSpPr txBox="1"/>
            <p:nvPr/>
          </p:nvSpPr>
          <p:spPr>
            <a:xfrm>
              <a:off x="71482" y="262994"/>
              <a:ext cx="1348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72338" y="273329"/>
              <a:ext cx="1343942" cy="27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21682" y="268030"/>
              <a:ext cx="1395487" cy="28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-86743" y="3759842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84893" y="5228272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1" y="7798713"/>
            <a:ext cx="5928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6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Characterization of G, B, and T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hUASMCs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on day 4. A) Bright field images showing morphology at 4X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8706" y="68842"/>
            <a:ext cx="4236740" cy="1309323"/>
            <a:chOff x="-8706" y="68842"/>
            <a:chExt cx="4236740" cy="1309323"/>
          </a:xfrm>
        </p:grpSpPr>
        <p:grpSp>
          <p:nvGrpSpPr>
            <p:cNvPr id="10" name="Group 9"/>
            <p:cNvGrpSpPr/>
            <p:nvPr/>
          </p:nvGrpSpPr>
          <p:grpSpPr>
            <a:xfrm>
              <a:off x="-1" y="68842"/>
              <a:ext cx="4228035" cy="290866"/>
              <a:chOff x="-1" y="68842"/>
              <a:chExt cx="4228035" cy="29086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-1" y="73551"/>
                <a:ext cx="1362895" cy="286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C-G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423864" y="75911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C-B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56434" y="68842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C-T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52910"/>
              <a:ext cx="1371600" cy="102475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10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18" y="352909"/>
              <a:ext cx="1371600" cy="102475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2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916" y="353406"/>
              <a:ext cx="1371600" cy="102475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6409"/>
          <a:stretch/>
        </p:blipFill>
        <p:spPr>
          <a:xfrm>
            <a:off x="-1" y="1660777"/>
            <a:ext cx="3657600" cy="15797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0"/>
          <a:stretch/>
        </p:blipFill>
        <p:spPr>
          <a:xfrm>
            <a:off x="-1" y="5568137"/>
            <a:ext cx="3657600" cy="16300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368" y="4211489"/>
            <a:ext cx="1371600" cy="10247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  <a14:imgEffect>
                      <a14:brightnessContrast bright="5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34" y="4211287"/>
            <a:ext cx="1371600" cy="10247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4" y="4211287"/>
            <a:ext cx="1371600" cy="10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0" y="272287"/>
            <a:ext cx="4216084" cy="3174755"/>
            <a:chOff x="-255362" y="-2057447"/>
            <a:chExt cx="5182820" cy="3902711"/>
          </a:xfrm>
        </p:grpSpPr>
        <p:pic>
          <p:nvPicPr>
            <p:cNvPr id="61" name="Picture 6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586308"/>
              <a:ext cx="1686104" cy="125895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-740650"/>
              <a:ext cx="1686104" cy="125895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-2057447"/>
              <a:ext cx="1686104" cy="125895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584611"/>
              <a:ext cx="1686104" cy="125895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-740652"/>
              <a:ext cx="1686104" cy="125895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-2057447"/>
              <a:ext cx="1686104" cy="125895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586221"/>
              <a:ext cx="1686104" cy="1258956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-744871"/>
              <a:ext cx="1686104" cy="125895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-2053103"/>
              <a:ext cx="1686104" cy="125895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9281" y="4709"/>
            <a:ext cx="1357288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MSC-G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8236" y="7069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iMSC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-B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5146" y="0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MSC-T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74817" y="3448255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3987825"/>
            <a:ext cx="5942816" cy="2831690"/>
            <a:chOff x="0" y="0"/>
            <a:chExt cx="5942816" cy="28316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19" b="22594"/>
            <a:stretch/>
          </p:blipFill>
          <p:spPr>
            <a:xfrm>
              <a:off x="0" y="0"/>
              <a:ext cx="1955769" cy="13716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952"/>
            <a:stretch/>
          </p:blipFill>
          <p:spPr>
            <a:xfrm>
              <a:off x="2041315" y="0"/>
              <a:ext cx="1882244" cy="13716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82"/>
            <a:stretch/>
          </p:blipFill>
          <p:spPr>
            <a:xfrm>
              <a:off x="1967790" y="1460090"/>
              <a:ext cx="1955769" cy="13716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09"/>
            <a:stretch/>
          </p:blipFill>
          <p:spPr>
            <a:xfrm>
              <a:off x="36762" y="1460090"/>
              <a:ext cx="1882244" cy="13716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4"/>
            <a:stretch/>
          </p:blipFill>
          <p:spPr>
            <a:xfrm>
              <a:off x="4009105" y="0"/>
              <a:ext cx="1933711" cy="13716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0" t="15574" b="61297"/>
            <a:stretch/>
          </p:blipFill>
          <p:spPr>
            <a:xfrm>
              <a:off x="4009106" y="1460090"/>
              <a:ext cx="631825" cy="457200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-74818" y="6928198"/>
            <a:ext cx="609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Cells were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stained for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calponin (red, top &amp; bottom),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phalloidin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(green, middle &amp; bottom), and DAPI (blue) and imaged at 20X magnification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>
            <a:spLocks noChangeAspect="1"/>
          </p:cNvSpPr>
          <p:nvPr/>
        </p:nvSpPr>
        <p:spPr>
          <a:xfrm>
            <a:off x="4142294" y="5432561"/>
            <a:ext cx="149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DIVI D13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-30880"/>
            <a:ext cx="5642387" cy="2383286"/>
            <a:chOff x="-1" y="-30880"/>
            <a:chExt cx="5642387" cy="23832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261494"/>
              <a:ext cx="1371600" cy="10142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647" y="267912"/>
              <a:ext cx="1371600" cy="100785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267597"/>
              <a:ext cx="1371600" cy="1008166"/>
            </a:xfrm>
            <a:prstGeom prst="rect">
              <a:avLst/>
            </a:prstGeom>
          </p:spPr>
        </p:pic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-1" y="-3088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418508" y="-20943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327212"/>
              <a:ext cx="1371600" cy="102475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017" y="1328031"/>
              <a:ext cx="1371600" cy="102184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1327647"/>
              <a:ext cx="1371600" cy="102475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1329529"/>
              <a:ext cx="1371600" cy="101885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59982"/>
              <a:ext cx="1371600" cy="1024759"/>
            </a:xfrm>
            <a:prstGeom prst="rect">
              <a:avLst/>
            </a:prstGeom>
          </p:spPr>
        </p:pic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2844647" y="-23140"/>
              <a:ext cx="1371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4270784" y="-23519"/>
              <a:ext cx="136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547" y="2671117"/>
            <a:ext cx="5634704" cy="1512717"/>
            <a:chOff x="119208" y="2811331"/>
            <a:chExt cx="5634704" cy="1512717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12" y="3299289"/>
              <a:ext cx="1371600" cy="102475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140" y="3291469"/>
              <a:ext cx="1371600" cy="1024759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08" y="3286598"/>
              <a:ext cx="1371600" cy="102475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740" y="3282828"/>
              <a:ext cx="1371600" cy="1024759"/>
            </a:xfrm>
            <a:prstGeom prst="rect">
              <a:avLst/>
            </a:prstGeom>
          </p:spPr>
        </p:pic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119209" y="2811331"/>
              <a:ext cx="1359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537739" y="2823343"/>
              <a:ext cx="1359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943678" y="2821163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4377445" y="2829804"/>
              <a:ext cx="1361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" y="4071752"/>
            <a:ext cx="566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21087" y="101862"/>
            <a:ext cx="4228314" cy="2391560"/>
            <a:chOff x="208418" y="2698206"/>
            <a:chExt cx="4228314" cy="23915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691" y="2995906"/>
              <a:ext cx="1371600" cy="102475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132" y="2992978"/>
              <a:ext cx="1371600" cy="102476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509" y="4062628"/>
              <a:ext cx="1371600" cy="102475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04" y="4065007"/>
              <a:ext cx="1371600" cy="1024759"/>
            </a:xfrm>
            <a:prstGeom prst="rect">
              <a:avLst/>
            </a:prstGeom>
          </p:spPr>
        </p:pic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208418" y="2699704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1641691" y="2709109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4063512"/>
              <a:ext cx="1371600" cy="102475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2990566"/>
              <a:ext cx="1371600" cy="1024759"/>
            </a:xfrm>
            <a:prstGeom prst="rect">
              <a:avLst/>
            </a:prstGeom>
          </p:spPr>
        </p:pic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3074964" y="2698206"/>
              <a:ext cx="1359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2780" y="2785679"/>
            <a:ext cx="4265436" cy="1507133"/>
            <a:chOff x="102780" y="2323563"/>
            <a:chExt cx="4265436" cy="15071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616" y="2805937"/>
              <a:ext cx="1371600" cy="102475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40" y="2796016"/>
              <a:ext cx="1371600" cy="102475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178" y="2796016"/>
              <a:ext cx="1371600" cy="1024759"/>
            </a:xfrm>
            <a:prstGeom prst="rect">
              <a:avLst/>
            </a:prstGeom>
          </p:spPr>
        </p:pic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102780" y="2323563"/>
              <a:ext cx="1223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1554360" y="233297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2996615" y="2329551"/>
              <a:ext cx="1371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/>
          <a:stretch/>
        </p:blipFill>
        <p:spPr>
          <a:xfrm>
            <a:off x="196644" y="4627516"/>
            <a:ext cx="531515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4430</TotalTime>
  <Words>386</Words>
  <Application>Microsoft Macintosh PowerPoint</Application>
  <PresentationFormat>Custom</PresentationFormat>
  <Paragraphs>71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Muss, Tessa Elizabeth</dc:creator>
  <cp:lastModifiedBy>Muss, Tessa Elizabeth</cp:lastModifiedBy>
  <cp:revision>36</cp:revision>
  <cp:lastPrinted>2018-02-25T23:18:04Z</cp:lastPrinted>
  <dcterms:created xsi:type="dcterms:W3CDTF">2018-02-25T23:16:01Z</dcterms:created>
  <dcterms:modified xsi:type="dcterms:W3CDTF">2018-03-01T07:37:38Z</dcterms:modified>
</cp:coreProperties>
</file>